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305" r:id="rId4"/>
    <p:sldId id="306" r:id="rId5"/>
    <p:sldId id="300" r:id="rId6"/>
    <p:sldId id="304" r:id="rId7"/>
    <p:sldId id="303" r:id="rId8"/>
    <p:sldId id="307"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4660"/>
  </p:normalViewPr>
  <p:slideViewPr>
    <p:cSldViewPr snapToGrid="0">
      <p:cViewPr varScale="1">
        <p:scale>
          <a:sx n="69" d="100"/>
          <a:sy n="69" d="100"/>
        </p:scale>
        <p:origin x="7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97DD79-542F-4A03-A0DE-738517C54FD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3067160-9AEB-4BF5-99D4-349E0F87A2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886B552E-AED4-44B7-A805-C4BD909AEB50}"/>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5" name="Marcador de pie de página 4">
            <a:extLst>
              <a:ext uri="{FF2B5EF4-FFF2-40B4-BE49-F238E27FC236}">
                <a16:creationId xmlns:a16="http://schemas.microsoft.com/office/drawing/2014/main" id="{824D2A7C-7412-414F-B61E-5498314CE89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8882610-2EE5-48B4-BEC7-7D56578E11CE}"/>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180943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AB4A9E-A20E-4960-B04E-C85E4201E13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7093198-03B6-4E84-84CE-390CEDBDD85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E84C959-5D01-49E1-AC9E-B4199941CE32}"/>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5" name="Marcador de pie de página 4">
            <a:extLst>
              <a:ext uri="{FF2B5EF4-FFF2-40B4-BE49-F238E27FC236}">
                <a16:creationId xmlns:a16="http://schemas.microsoft.com/office/drawing/2014/main" id="{08C8A523-5DBE-4298-B248-4D3165EC13A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F6D88E4-E7F1-4F1E-B511-F1531AB35DD0}"/>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157148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7BF110D-73EC-4685-BC7D-4DE418B46BF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90175A9-CD65-4F43-A73C-D0B9E5DF82A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855019F-BDC3-4CC2-90E6-AC2AAD965C01}"/>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5" name="Marcador de pie de página 4">
            <a:extLst>
              <a:ext uri="{FF2B5EF4-FFF2-40B4-BE49-F238E27FC236}">
                <a16:creationId xmlns:a16="http://schemas.microsoft.com/office/drawing/2014/main" id="{BE5002BD-8356-4130-AD34-E6CB7A71BDE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CFB0256-5B2B-4016-8F84-5C10095DEB32}"/>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361801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5CF5BD-6A83-4F41-BFBC-1835050A2CC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0F2B027-492C-490A-BFCB-DB754F95B99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E8748C4-0A7A-4FE1-8FFB-DD5B2637758B}"/>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5" name="Marcador de pie de página 4">
            <a:extLst>
              <a:ext uri="{FF2B5EF4-FFF2-40B4-BE49-F238E27FC236}">
                <a16:creationId xmlns:a16="http://schemas.microsoft.com/office/drawing/2014/main" id="{1B9E0C87-A032-4D29-8B3A-FE1C21EF302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D4F058D-FD20-44CA-AF87-7E32EDB75CFE}"/>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264429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E7F950-5046-4DA0-9F1C-25F48B8C5BD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3AAF07E-F302-4B1D-89E9-69B03D71B9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9736983-4440-426E-B28B-0BFB1C3F841E}"/>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5" name="Marcador de pie de página 4">
            <a:extLst>
              <a:ext uri="{FF2B5EF4-FFF2-40B4-BE49-F238E27FC236}">
                <a16:creationId xmlns:a16="http://schemas.microsoft.com/office/drawing/2014/main" id="{A68C2E5A-F776-428E-A064-DFB7F90D27D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8F8489A-CF72-4D7C-8B28-4E1DF5E60157}"/>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22341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682157-15BA-4A93-9C9C-50022855F00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526A4D7-E004-4920-B652-178A7F7B3D9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EC4F22F4-BB22-4DF8-8816-E5E60F669BA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E775DCE-DCBB-4D4B-9BB7-BAB7B268F4C9}"/>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6" name="Marcador de pie de página 5">
            <a:extLst>
              <a:ext uri="{FF2B5EF4-FFF2-40B4-BE49-F238E27FC236}">
                <a16:creationId xmlns:a16="http://schemas.microsoft.com/office/drawing/2014/main" id="{3A439454-02AB-4FC3-B575-786F306E925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63267E62-5803-4762-92BA-162330A262C3}"/>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197685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B16F2C-FA67-46E8-B0A4-5E2036C4253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BE5A1D1-25AE-46BB-BE07-EDDD924367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4B2880E-A82A-4720-9366-150B1FCD481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8713959-EE00-40BF-886F-25BD0BF40E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65C343D-8031-4E26-9B29-12BA626D5F5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AA7A143-8156-4F99-892B-33EFC6B451B6}"/>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8" name="Marcador de pie de página 7">
            <a:extLst>
              <a:ext uri="{FF2B5EF4-FFF2-40B4-BE49-F238E27FC236}">
                <a16:creationId xmlns:a16="http://schemas.microsoft.com/office/drawing/2014/main" id="{FA3AF266-2E57-4956-85B5-3AA1607CBC9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4F7FE5C-814D-46C0-9032-24C9EF74D68C}"/>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288857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AD724D-3185-4C26-915E-0E0E34BF8CE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BEAE8057-7B81-4231-8232-D282B7EA3A8C}"/>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4" name="Marcador de pie de página 3">
            <a:extLst>
              <a:ext uri="{FF2B5EF4-FFF2-40B4-BE49-F238E27FC236}">
                <a16:creationId xmlns:a16="http://schemas.microsoft.com/office/drawing/2014/main" id="{A179A18C-0564-45FA-9B8A-0889E62EE5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2C8EBA0C-6758-47E9-A205-8D1890CA6FCB}"/>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202959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1D28105-F127-48B2-917B-F18793BE73E3}"/>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3" name="Marcador de pie de página 2">
            <a:extLst>
              <a:ext uri="{FF2B5EF4-FFF2-40B4-BE49-F238E27FC236}">
                <a16:creationId xmlns:a16="http://schemas.microsoft.com/office/drawing/2014/main" id="{FEE0C5EA-3BCE-4F9B-951B-40B430173D3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B254EBE-F281-4562-ADC1-FF77F0109429}"/>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260973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0C558-9B49-4466-AF17-521152D24A9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0409745-7166-463E-8467-CDAB33F94A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CD229D8-2ACD-42FD-B591-FEA220208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C135DC9-1066-47E3-A6EC-810CF56EA7A2}"/>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6" name="Marcador de pie de página 5">
            <a:extLst>
              <a:ext uri="{FF2B5EF4-FFF2-40B4-BE49-F238E27FC236}">
                <a16:creationId xmlns:a16="http://schemas.microsoft.com/office/drawing/2014/main" id="{089709DC-4EAA-464B-B39F-E2AEF0AE3BB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85D207C-4A47-4099-A828-11527376FA7F}"/>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299613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985BB-5A2A-423F-A207-2F646A907A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1475F47F-FBB4-49DD-95EB-0DD972E708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8DB0A56-2177-4A49-BA71-761E676F2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8BA7CCF-E9FC-40DD-B43E-46F1BEE33293}"/>
              </a:ext>
            </a:extLst>
          </p:cNvPr>
          <p:cNvSpPr>
            <a:spLocks noGrp="1"/>
          </p:cNvSpPr>
          <p:nvPr>
            <p:ph type="dt" sz="half" idx="10"/>
          </p:nvPr>
        </p:nvSpPr>
        <p:spPr/>
        <p:txBody>
          <a:bodyPr/>
          <a:lstStyle/>
          <a:p>
            <a:fld id="{FEB95197-DC01-400B-919B-D1034624C5AD}" type="datetimeFigureOut">
              <a:rPr lang="es-MX" smtClean="0"/>
              <a:t>22/06/2022</a:t>
            </a:fld>
            <a:endParaRPr lang="es-MX"/>
          </a:p>
        </p:txBody>
      </p:sp>
      <p:sp>
        <p:nvSpPr>
          <p:cNvPr id="6" name="Marcador de pie de página 5">
            <a:extLst>
              <a:ext uri="{FF2B5EF4-FFF2-40B4-BE49-F238E27FC236}">
                <a16:creationId xmlns:a16="http://schemas.microsoft.com/office/drawing/2014/main" id="{ABD223DC-A276-40E8-AF2E-2FA6331C4F7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6C73C89-38B4-43B2-8CAB-BBA68138AD77}"/>
              </a:ext>
            </a:extLst>
          </p:cNvPr>
          <p:cNvSpPr>
            <a:spLocks noGrp="1"/>
          </p:cNvSpPr>
          <p:nvPr>
            <p:ph type="sldNum" sz="quarter" idx="12"/>
          </p:nvPr>
        </p:nvSpPr>
        <p:spPr/>
        <p:txBody>
          <a:bodyPr/>
          <a:lstStyle/>
          <a:p>
            <a:fld id="{E5E37BCC-22B2-4855-86EC-0A74C5169BDF}" type="slidenum">
              <a:rPr lang="es-MX" smtClean="0"/>
              <a:t>‹Nº›</a:t>
            </a:fld>
            <a:endParaRPr lang="es-MX"/>
          </a:p>
        </p:txBody>
      </p:sp>
    </p:spTree>
    <p:extLst>
      <p:ext uri="{BB962C8B-B14F-4D97-AF65-F5344CB8AC3E}">
        <p14:creationId xmlns:p14="http://schemas.microsoft.com/office/powerpoint/2010/main" val="154188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5000" b="-15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DF48829-41C3-4657-AD5A-6A02760C7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BD3B407-1BEF-4146-8548-25514DA529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5499337-A1B0-45CC-8AA4-6C4E70F81B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95197-DC01-400B-919B-D1034624C5AD}" type="datetimeFigureOut">
              <a:rPr lang="es-MX" smtClean="0"/>
              <a:t>22/06/2022</a:t>
            </a:fld>
            <a:endParaRPr lang="es-MX"/>
          </a:p>
        </p:txBody>
      </p:sp>
      <p:sp>
        <p:nvSpPr>
          <p:cNvPr id="5" name="Marcador de pie de página 4">
            <a:extLst>
              <a:ext uri="{FF2B5EF4-FFF2-40B4-BE49-F238E27FC236}">
                <a16:creationId xmlns:a16="http://schemas.microsoft.com/office/drawing/2014/main" id="{575E82BE-CF88-4987-A016-D20BC7D6A8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149D105-24C5-4FD1-8758-D807EF38AB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37BCC-22B2-4855-86EC-0A74C5169BDF}" type="slidenum">
              <a:rPr lang="es-MX" smtClean="0"/>
              <a:t>‹Nº›</a:t>
            </a:fld>
            <a:endParaRPr lang="es-MX"/>
          </a:p>
        </p:txBody>
      </p:sp>
    </p:spTree>
    <p:extLst>
      <p:ext uri="{BB962C8B-B14F-4D97-AF65-F5344CB8AC3E}">
        <p14:creationId xmlns:p14="http://schemas.microsoft.com/office/powerpoint/2010/main" val="1265177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CuadroTexto 5">
            <a:extLst>
              <a:ext uri="{FF2B5EF4-FFF2-40B4-BE49-F238E27FC236}">
                <a16:creationId xmlns:a16="http://schemas.microsoft.com/office/drawing/2014/main" id="{AD4325C4-E13D-4EC0-8676-284C8129655F}"/>
              </a:ext>
            </a:extLst>
          </p:cNvPr>
          <p:cNvSpPr txBox="1"/>
          <p:nvPr/>
        </p:nvSpPr>
        <p:spPr>
          <a:xfrm>
            <a:off x="758758" y="3854606"/>
            <a:ext cx="10301592" cy="1569660"/>
          </a:xfrm>
          <a:prstGeom prst="rect">
            <a:avLst/>
          </a:prstGeom>
        </p:spPr>
        <p:txBody>
          <a:bodyPr wrap="square">
            <a:spAutoFit/>
          </a:bodyPr>
          <a:lstStyle/>
          <a:p>
            <a:pPr algn="ctr"/>
            <a:r>
              <a:rPr lang="es-MX" sz="2400" b="1" dirty="0">
                <a:solidFill>
                  <a:schemeClr val="accent1">
                    <a:lumMod val="50000"/>
                  </a:schemeClr>
                </a:solidFill>
                <a:latin typeface="Arial" panose="020B0604020202020204" pitchFamily="34" charset="0"/>
                <a:cs typeface="Arial" panose="020B0604020202020204" pitchFamily="34" charset="0"/>
              </a:rPr>
              <a:t>Eje Transversal</a:t>
            </a:r>
          </a:p>
          <a:p>
            <a:pPr algn="ctr"/>
            <a:endParaRPr lang="es-MX" sz="2400" b="1" dirty="0">
              <a:solidFill>
                <a:schemeClr val="accent1">
                  <a:lumMod val="50000"/>
                </a:schemeClr>
              </a:solidFill>
              <a:latin typeface="Arial" panose="020B0604020202020204" pitchFamily="34" charset="0"/>
              <a:cs typeface="Arial" panose="020B0604020202020204" pitchFamily="34" charset="0"/>
            </a:endParaRPr>
          </a:p>
          <a:p>
            <a:pPr algn="ctr"/>
            <a:r>
              <a:rPr lang="es-MX" sz="2400" b="1" dirty="0">
                <a:solidFill>
                  <a:schemeClr val="accent1">
                    <a:lumMod val="50000"/>
                  </a:schemeClr>
                </a:solidFill>
                <a:latin typeface="Arial" panose="020B0604020202020204" pitchFamily="34" charset="0"/>
                <a:cs typeface="Arial" panose="020B0604020202020204" pitchFamily="34" charset="0"/>
              </a:rPr>
              <a:t>Plataforma para la integración, seguimiento y gestión de necesidades de las Instituciones de Educación Media Superior y Superior. </a:t>
            </a:r>
          </a:p>
        </p:txBody>
      </p:sp>
      <p:pic>
        <p:nvPicPr>
          <p:cNvPr id="5" name="Imagen 4">
            <a:extLst>
              <a:ext uri="{FF2B5EF4-FFF2-40B4-BE49-F238E27FC236}">
                <a16:creationId xmlns:a16="http://schemas.microsoft.com/office/drawing/2014/main" id="{8FC4E1DE-B699-4CF4-934E-5C146534B17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77432" y="275208"/>
            <a:ext cx="5339918" cy="3559945"/>
          </a:xfrm>
          <a:prstGeom prst="rect">
            <a:avLst/>
          </a:prstGeom>
        </p:spPr>
      </p:pic>
      <p:sp>
        <p:nvSpPr>
          <p:cNvPr id="7" name="CuadroTexto 6">
            <a:extLst>
              <a:ext uri="{FF2B5EF4-FFF2-40B4-BE49-F238E27FC236}">
                <a16:creationId xmlns:a16="http://schemas.microsoft.com/office/drawing/2014/main" id="{1F7A3924-A0ED-6F36-E3AD-00015C87785A}"/>
              </a:ext>
            </a:extLst>
          </p:cNvPr>
          <p:cNvSpPr txBox="1"/>
          <p:nvPr/>
        </p:nvSpPr>
        <p:spPr>
          <a:xfrm>
            <a:off x="3720829" y="3404681"/>
            <a:ext cx="4168302" cy="369332"/>
          </a:xfrm>
          <a:prstGeom prst="rect">
            <a:avLst/>
          </a:prstGeom>
          <a:noFill/>
        </p:spPr>
        <p:txBody>
          <a:bodyPr wrap="square">
            <a:spAutoFit/>
          </a:bodyPr>
          <a:lstStyle/>
          <a:p>
            <a:r>
              <a:rPr lang="es-ES_tradnl" dirty="0">
                <a:solidFill>
                  <a:schemeClr val="accent6">
                    <a:lumMod val="50000"/>
                  </a:schemeClr>
                </a:solidFill>
              </a:rPr>
              <a:t>https://</a:t>
            </a:r>
            <a:r>
              <a:rPr lang="es-ES_tradnl" dirty="0" err="1">
                <a:solidFill>
                  <a:schemeClr val="accent6">
                    <a:lumMod val="50000"/>
                  </a:schemeClr>
                </a:solidFill>
              </a:rPr>
              <a:t>cteincluye.hidalgo.gob.mx</a:t>
            </a:r>
            <a:r>
              <a:rPr lang="es-ES_tradnl" dirty="0">
                <a:solidFill>
                  <a:schemeClr val="accent6">
                    <a:lumMod val="50000"/>
                  </a:schemeClr>
                </a:solidFill>
              </a:rPr>
              <a:t>/</a:t>
            </a:r>
            <a:r>
              <a:rPr lang="es-ES_tradnl" dirty="0" err="1">
                <a:solidFill>
                  <a:schemeClr val="accent6">
                    <a:lumMod val="50000"/>
                  </a:schemeClr>
                </a:solidFill>
              </a:rPr>
              <a:t>semsys</a:t>
            </a:r>
            <a:r>
              <a:rPr lang="es-ES_tradnl" dirty="0"/>
              <a:t>/</a:t>
            </a:r>
          </a:p>
        </p:txBody>
      </p:sp>
    </p:spTree>
    <p:extLst>
      <p:ext uri="{BB962C8B-B14F-4D97-AF65-F5344CB8AC3E}">
        <p14:creationId xmlns:p14="http://schemas.microsoft.com/office/powerpoint/2010/main" val="27037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1E5D51-60CB-4B2A-9B7D-D9A21254C1C2}"/>
              </a:ext>
            </a:extLst>
          </p:cNvPr>
          <p:cNvSpPr/>
          <p:nvPr/>
        </p:nvSpPr>
        <p:spPr>
          <a:xfrm>
            <a:off x="818342" y="-17532"/>
            <a:ext cx="10546080" cy="67056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EJE TRANSVERSAL </a:t>
            </a:r>
          </a:p>
        </p:txBody>
      </p:sp>
      <p:sp>
        <p:nvSpPr>
          <p:cNvPr id="2" name="CuadroTexto 1">
            <a:extLst>
              <a:ext uri="{FF2B5EF4-FFF2-40B4-BE49-F238E27FC236}">
                <a16:creationId xmlns:a16="http://schemas.microsoft.com/office/drawing/2014/main" id="{9D8465FA-F7C4-8B4C-951A-A0F3C9F234D4}"/>
              </a:ext>
            </a:extLst>
          </p:cNvPr>
          <p:cNvSpPr txBox="1"/>
          <p:nvPr/>
        </p:nvSpPr>
        <p:spPr>
          <a:xfrm>
            <a:off x="120073" y="705197"/>
            <a:ext cx="11942618" cy="430887"/>
          </a:xfrm>
          <a:prstGeom prst="rect">
            <a:avLst/>
          </a:prstGeom>
          <a:solidFill>
            <a:schemeClr val="bg1"/>
          </a:solidFill>
        </p:spPr>
        <p:txBody>
          <a:bodyPr wrap="square" rtlCol="0">
            <a:spAutoFit/>
          </a:bodyPr>
          <a:lstStyle/>
          <a:p>
            <a:pPr algn="just"/>
            <a:endParaRPr kumimoji="0" lang="es-ES" sz="22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6E433889-898A-4381-808C-359B3C50E4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6318000"/>
            <a:ext cx="810000" cy="540000"/>
          </a:xfrm>
          <a:prstGeom prst="rect">
            <a:avLst/>
          </a:prstGeom>
        </p:spPr>
      </p:pic>
      <p:pic>
        <p:nvPicPr>
          <p:cNvPr id="7" name="Imagen 6">
            <a:extLst>
              <a:ext uri="{FF2B5EF4-FFF2-40B4-BE49-F238E27FC236}">
                <a16:creationId xmlns:a16="http://schemas.microsoft.com/office/drawing/2014/main" id="{95179C36-A081-41B5-87C2-CA4C83E5B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2582" y="5781963"/>
            <a:ext cx="1079417" cy="1111321"/>
          </a:xfrm>
          <a:prstGeom prst="rect">
            <a:avLst/>
          </a:prstGeom>
        </p:spPr>
      </p:pic>
      <p:sp>
        <p:nvSpPr>
          <p:cNvPr id="3" name="CuadroTexto 2"/>
          <p:cNvSpPr txBox="1"/>
          <p:nvPr/>
        </p:nvSpPr>
        <p:spPr>
          <a:xfrm>
            <a:off x="952821" y="3429000"/>
            <a:ext cx="10489422" cy="1785104"/>
          </a:xfrm>
          <a:prstGeom prst="rect">
            <a:avLst/>
          </a:prstGeom>
          <a:noFill/>
        </p:spPr>
        <p:txBody>
          <a:bodyPr wrap="square" rtlCol="0">
            <a:spAutoFit/>
          </a:bodyPr>
          <a:lstStyle/>
          <a:p>
            <a:pPr algn="just"/>
            <a:r>
              <a:rPr lang="es-ES" sz="2200" b="1" dirty="0">
                <a:latin typeface="Arial" panose="020B0604020202020204" pitchFamily="34" charset="0"/>
                <a:cs typeface="Arial" panose="020B0604020202020204" pitchFamily="34" charset="0"/>
              </a:rPr>
              <a:t>¿Qué es?</a:t>
            </a: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Es un instrumento de planeación y participación incluyente de toda la comunidad de Educación Media Superior y Superior de Hidalgo, a través de la cual se planea de qué manera se van a priorizar las necesidades de cada Institución Educativa. </a:t>
            </a:r>
          </a:p>
        </p:txBody>
      </p:sp>
      <p:pic>
        <p:nvPicPr>
          <p:cNvPr id="10" name="Imagen 9">
            <a:extLst>
              <a:ext uri="{FF2B5EF4-FFF2-40B4-BE49-F238E27FC236}">
                <a16:creationId xmlns:a16="http://schemas.microsoft.com/office/drawing/2014/main" id="{5493E8D3-098D-F983-DE2F-183DE342FB7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134254" y="903766"/>
            <a:ext cx="3510329" cy="2340219"/>
          </a:xfrm>
          <a:prstGeom prst="rect">
            <a:avLst/>
          </a:prstGeom>
        </p:spPr>
      </p:pic>
    </p:spTree>
    <p:extLst>
      <p:ext uri="{BB962C8B-B14F-4D97-AF65-F5344CB8AC3E}">
        <p14:creationId xmlns:p14="http://schemas.microsoft.com/office/powerpoint/2010/main" val="857049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1E5D51-60CB-4B2A-9B7D-D9A21254C1C2}"/>
              </a:ext>
            </a:extLst>
          </p:cNvPr>
          <p:cNvSpPr/>
          <p:nvPr/>
        </p:nvSpPr>
        <p:spPr>
          <a:xfrm>
            <a:off x="818342" y="-17532"/>
            <a:ext cx="10546080" cy="67056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EJE TRANSVERSAL </a:t>
            </a:r>
          </a:p>
        </p:txBody>
      </p:sp>
      <p:sp>
        <p:nvSpPr>
          <p:cNvPr id="2" name="CuadroTexto 1">
            <a:extLst>
              <a:ext uri="{FF2B5EF4-FFF2-40B4-BE49-F238E27FC236}">
                <a16:creationId xmlns:a16="http://schemas.microsoft.com/office/drawing/2014/main" id="{9D8465FA-F7C4-8B4C-951A-A0F3C9F234D4}"/>
              </a:ext>
            </a:extLst>
          </p:cNvPr>
          <p:cNvSpPr txBox="1"/>
          <p:nvPr/>
        </p:nvSpPr>
        <p:spPr>
          <a:xfrm>
            <a:off x="120073" y="705197"/>
            <a:ext cx="11942618" cy="430887"/>
          </a:xfrm>
          <a:prstGeom prst="rect">
            <a:avLst/>
          </a:prstGeom>
          <a:solidFill>
            <a:schemeClr val="bg1"/>
          </a:solidFill>
        </p:spPr>
        <p:txBody>
          <a:bodyPr wrap="square" rtlCol="0">
            <a:spAutoFit/>
          </a:bodyPr>
          <a:lstStyle/>
          <a:p>
            <a:pPr algn="just"/>
            <a:endParaRPr kumimoji="0" lang="es-ES" sz="22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6E433889-898A-4381-808C-359B3C50E4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6318000"/>
            <a:ext cx="810000" cy="540000"/>
          </a:xfrm>
          <a:prstGeom prst="rect">
            <a:avLst/>
          </a:prstGeom>
        </p:spPr>
      </p:pic>
      <p:pic>
        <p:nvPicPr>
          <p:cNvPr id="7" name="Imagen 6">
            <a:extLst>
              <a:ext uri="{FF2B5EF4-FFF2-40B4-BE49-F238E27FC236}">
                <a16:creationId xmlns:a16="http://schemas.microsoft.com/office/drawing/2014/main" id="{95179C36-A081-41B5-87C2-CA4C83E5B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2582" y="5781963"/>
            <a:ext cx="1079417" cy="1111321"/>
          </a:xfrm>
          <a:prstGeom prst="rect">
            <a:avLst/>
          </a:prstGeom>
        </p:spPr>
      </p:pic>
      <p:sp>
        <p:nvSpPr>
          <p:cNvPr id="3" name="CuadroTexto 2"/>
          <p:cNvSpPr txBox="1"/>
          <p:nvPr/>
        </p:nvSpPr>
        <p:spPr>
          <a:xfrm>
            <a:off x="952821" y="3429000"/>
            <a:ext cx="10489422" cy="2123658"/>
          </a:xfrm>
          <a:prstGeom prst="rect">
            <a:avLst/>
          </a:prstGeom>
          <a:noFill/>
        </p:spPr>
        <p:txBody>
          <a:bodyPr wrap="square" rtlCol="0">
            <a:spAutoFit/>
          </a:bodyPr>
          <a:lstStyle/>
          <a:p>
            <a:pPr algn="just"/>
            <a:r>
              <a:rPr lang="es-ES" sz="2200" b="1" dirty="0">
                <a:latin typeface="Arial" panose="020B0604020202020204" pitchFamily="34" charset="0"/>
                <a:cs typeface="Arial" panose="020B0604020202020204" pitchFamily="34" charset="0"/>
              </a:rPr>
              <a:t>Objetivo Principal</a:t>
            </a: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Contar con una plataforma que permita la integración, seguimiento y gestión de las necesidades de las Instituciones de Educación Media Superior y Superior, pertenecientes a la Secretaría de Educación Pública de Hidalgo (SEPH), en beneficio de cada una de ellas.</a:t>
            </a:r>
          </a:p>
        </p:txBody>
      </p:sp>
      <p:pic>
        <p:nvPicPr>
          <p:cNvPr id="10" name="Imagen 9">
            <a:extLst>
              <a:ext uri="{FF2B5EF4-FFF2-40B4-BE49-F238E27FC236}">
                <a16:creationId xmlns:a16="http://schemas.microsoft.com/office/drawing/2014/main" id="{5493E8D3-098D-F983-DE2F-183DE342FB7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134254" y="903766"/>
            <a:ext cx="3510329" cy="2340219"/>
          </a:xfrm>
          <a:prstGeom prst="rect">
            <a:avLst/>
          </a:prstGeom>
        </p:spPr>
      </p:pic>
    </p:spTree>
    <p:extLst>
      <p:ext uri="{BB962C8B-B14F-4D97-AF65-F5344CB8AC3E}">
        <p14:creationId xmlns:p14="http://schemas.microsoft.com/office/powerpoint/2010/main" val="170370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1E5D51-60CB-4B2A-9B7D-D9A21254C1C2}"/>
              </a:ext>
            </a:extLst>
          </p:cNvPr>
          <p:cNvSpPr/>
          <p:nvPr/>
        </p:nvSpPr>
        <p:spPr>
          <a:xfrm>
            <a:off x="818342" y="-17532"/>
            <a:ext cx="10546080" cy="67056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EJE TRANSVERSAL </a:t>
            </a:r>
          </a:p>
        </p:txBody>
      </p:sp>
      <p:sp>
        <p:nvSpPr>
          <p:cNvPr id="2" name="CuadroTexto 1">
            <a:extLst>
              <a:ext uri="{FF2B5EF4-FFF2-40B4-BE49-F238E27FC236}">
                <a16:creationId xmlns:a16="http://schemas.microsoft.com/office/drawing/2014/main" id="{9D8465FA-F7C4-8B4C-951A-A0F3C9F234D4}"/>
              </a:ext>
            </a:extLst>
          </p:cNvPr>
          <p:cNvSpPr txBox="1"/>
          <p:nvPr/>
        </p:nvSpPr>
        <p:spPr>
          <a:xfrm>
            <a:off x="120073" y="705197"/>
            <a:ext cx="11942618" cy="430887"/>
          </a:xfrm>
          <a:prstGeom prst="rect">
            <a:avLst/>
          </a:prstGeom>
          <a:solidFill>
            <a:schemeClr val="bg1"/>
          </a:solidFill>
        </p:spPr>
        <p:txBody>
          <a:bodyPr wrap="square" rtlCol="0">
            <a:spAutoFit/>
          </a:bodyPr>
          <a:lstStyle/>
          <a:p>
            <a:pPr algn="just"/>
            <a:endParaRPr kumimoji="0" lang="es-ES" sz="22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6E433889-898A-4381-808C-359B3C50E4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6318000"/>
            <a:ext cx="810000" cy="540000"/>
          </a:xfrm>
          <a:prstGeom prst="rect">
            <a:avLst/>
          </a:prstGeom>
        </p:spPr>
      </p:pic>
      <p:pic>
        <p:nvPicPr>
          <p:cNvPr id="7" name="Imagen 6">
            <a:extLst>
              <a:ext uri="{FF2B5EF4-FFF2-40B4-BE49-F238E27FC236}">
                <a16:creationId xmlns:a16="http://schemas.microsoft.com/office/drawing/2014/main" id="{95179C36-A081-41B5-87C2-CA4C83E5B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2582" y="5781963"/>
            <a:ext cx="1079417" cy="1111321"/>
          </a:xfrm>
          <a:prstGeom prst="rect">
            <a:avLst/>
          </a:prstGeom>
        </p:spPr>
      </p:pic>
      <p:sp>
        <p:nvSpPr>
          <p:cNvPr id="3" name="CuadroTexto 2"/>
          <p:cNvSpPr txBox="1"/>
          <p:nvPr/>
        </p:nvSpPr>
        <p:spPr>
          <a:xfrm>
            <a:off x="875000" y="2921873"/>
            <a:ext cx="10489422" cy="3816429"/>
          </a:xfrm>
          <a:prstGeom prst="rect">
            <a:avLst/>
          </a:prstGeom>
          <a:noFill/>
        </p:spPr>
        <p:txBody>
          <a:bodyPr wrap="square" rtlCol="0">
            <a:spAutoFit/>
          </a:bodyPr>
          <a:lstStyle/>
          <a:p>
            <a:pPr algn="just"/>
            <a:r>
              <a:rPr lang="es-MX" sz="2200" b="1" dirty="0">
                <a:latin typeface="Arial" panose="020B0604020202020204" pitchFamily="34" charset="0"/>
                <a:cs typeface="Arial" panose="020B0604020202020204" pitchFamily="34" charset="0"/>
              </a:rPr>
              <a:t>Objetivos específicos:</a:t>
            </a:r>
          </a:p>
          <a:p>
            <a:pPr algn="just"/>
            <a:endParaRPr lang="es-MX" sz="22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Democratizar las solicitudes y atención de necesidades.</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Registrar las necesidades identificadas por la comunidad escolar, tras ser revisadas y validadas en el Consejo Técnico.</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Incluir en el Programa Operativo Anual (POA) las necesidades identificadas de acuerdo a techo presupuestal.</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Priorizar necesidades.</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Gestionar necesidades.</a:t>
            </a:r>
          </a:p>
          <a:p>
            <a:pPr marL="342900" indent="-342900" algn="just">
              <a:buFont typeface="Arial" panose="020B0604020202020204" pitchFamily="34" charset="0"/>
              <a:buChar char="•"/>
            </a:pPr>
            <a:r>
              <a:rPr lang="es-MX" sz="2200" dirty="0">
                <a:latin typeface="Arial" panose="020B0604020202020204" pitchFamily="34" charset="0"/>
                <a:cs typeface="Arial" panose="020B0604020202020204" pitchFamily="34" charset="0"/>
              </a:rPr>
              <a:t>Generar informes y reportes de necesidades para la toma de decisiones.</a:t>
            </a:r>
          </a:p>
          <a:p>
            <a:pPr marL="285750" indent="-324000" algn="just">
              <a:buFont typeface="Arial" panose="020B0604020202020204" pitchFamily="34" charset="0"/>
              <a:buChar char="•"/>
            </a:pPr>
            <a:endParaRPr lang="es-MX" sz="2200" dirty="0">
              <a:latin typeface="Arial" panose="020B060402020202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5493E8D3-098D-F983-DE2F-183DE342FB7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336217" y="769906"/>
            <a:ext cx="3510329" cy="2340219"/>
          </a:xfrm>
          <a:prstGeom prst="rect">
            <a:avLst/>
          </a:prstGeom>
        </p:spPr>
      </p:pic>
    </p:spTree>
    <p:extLst>
      <p:ext uri="{BB962C8B-B14F-4D97-AF65-F5344CB8AC3E}">
        <p14:creationId xmlns:p14="http://schemas.microsoft.com/office/powerpoint/2010/main" val="577448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1E5D51-60CB-4B2A-9B7D-D9A21254C1C2}"/>
              </a:ext>
            </a:extLst>
          </p:cNvPr>
          <p:cNvSpPr/>
          <p:nvPr/>
        </p:nvSpPr>
        <p:spPr>
          <a:xfrm>
            <a:off x="818342" y="-17532"/>
            <a:ext cx="10546080" cy="67056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EJE TRANSVERSAL </a:t>
            </a:r>
          </a:p>
        </p:txBody>
      </p:sp>
      <p:sp>
        <p:nvSpPr>
          <p:cNvPr id="2" name="CuadroTexto 1">
            <a:extLst>
              <a:ext uri="{FF2B5EF4-FFF2-40B4-BE49-F238E27FC236}">
                <a16:creationId xmlns:a16="http://schemas.microsoft.com/office/drawing/2014/main" id="{9D8465FA-F7C4-8B4C-951A-A0F3C9F234D4}"/>
              </a:ext>
            </a:extLst>
          </p:cNvPr>
          <p:cNvSpPr txBox="1"/>
          <p:nvPr/>
        </p:nvSpPr>
        <p:spPr>
          <a:xfrm>
            <a:off x="120073" y="705197"/>
            <a:ext cx="11942618" cy="430887"/>
          </a:xfrm>
          <a:prstGeom prst="rect">
            <a:avLst/>
          </a:prstGeom>
          <a:solidFill>
            <a:schemeClr val="bg1"/>
          </a:solidFill>
        </p:spPr>
        <p:txBody>
          <a:bodyPr wrap="square" rtlCol="0">
            <a:spAutoFit/>
          </a:bodyPr>
          <a:lstStyle/>
          <a:p>
            <a:pPr algn="just"/>
            <a:endParaRPr kumimoji="0" lang="es-ES" sz="22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6E433889-898A-4381-808C-359B3C50E4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6318000"/>
            <a:ext cx="810000" cy="540000"/>
          </a:xfrm>
          <a:prstGeom prst="rect">
            <a:avLst/>
          </a:prstGeom>
        </p:spPr>
      </p:pic>
      <p:pic>
        <p:nvPicPr>
          <p:cNvPr id="7" name="Imagen 6">
            <a:extLst>
              <a:ext uri="{FF2B5EF4-FFF2-40B4-BE49-F238E27FC236}">
                <a16:creationId xmlns:a16="http://schemas.microsoft.com/office/drawing/2014/main" id="{95179C36-A081-41B5-87C2-CA4C83E5B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2582" y="5781963"/>
            <a:ext cx="1079417" cy="1111321"/>
          </a:xfrm>
          <a:prstGeom prst="rect">
            <a:avLst/>
          </a:prstGeom>
        </p:spPr>
      </p:pic>
      <p:sp>
        <p:nvSpPr>
          <p:cNvPr id="3" name="CuadroTexto 2"/>
          <p:cNvSpPr txBox="1"/>
          <p:nvPr/>
        </p:nvSpPr>
        <p:spPr>
          <a:xfrm>
            <a:off x="810000" y="1381531"/>
            <a:ext cx="10489422" cy="4832092"/>
          </a:xfrm>
          <a:prstGeom prst="rect">
            <a:avLst/>
          </a:prstGeom>
          <a:noFill/>
        </p:spPr>
        <p:txBody>
          <a:bodyPr wrap="square" rtlCol="0">
            <a:spAutoFit/>
          </a:bodyPr>
          <a:lstStyle/>
          <a:p>
            <a:pPr algn="just"/>
            <a:r>
              <a:rPr lang="es-ES" sz="2200" b="1" dirty="0">
                <a:latin typeface="Arial" panose="020B0604020202020204" pitchFamily="34" charset="0"/>
                <a:cs typeface="Arial" panose="020B0604020202020204" pitchFamily="34" charset="0"/>
              </a:rPr>
              <a:t>Sensibilizar al personal de como se aplica y/o distribuye el presupuesto de cada institución.</a:t>
            </a: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El presupuesto asignado a las instituciones de nivel medio superior y superior a través de las diferentes fuentes de financiamiento es fundamental para el desarrollo y consolidación de las mismas. Por ello se realiza la planeación del recurso en apego a los Planes y Programas de Desarrollo tanto estatales como federales, para un periodo determinado. Tiene como finalidad prever gastos, contribuir a la política pública, permite la evaluación de la gestión, facilita los procesos administrativos y académicos. </a:t>
            </a: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Por lo anterior, es de vital importancia que el personal conozca las diferentes fuentes de financiamiento y distribución del presupuesto, para una mayor comprensión de su aplicación.</a:t>
            </a:r>
          </a:p>
        </p:txBody>
      </p:sp>
    </p:spTree>
    <p:extLst>
      <p:ext uri="{BB962C8B-B14F-4D97-AF65-F5344CB8AC3E}">
        <p14:creationId xmlns:p14="http://schemas.microsoft.com/office/powerpoint/2010/main" val="320160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1E5D51-60CB-4B2A-9B7D-D9A21254C1C2}"/>
              </a:ext>
            </a:extLst>
          </p:cNvPr>
          <p:cNvSpPr/>
          <p:nvPr/>
        </p:nvSpPr>
        <p:spPr>
          <a:xfrm>
            <a:off x="818342" y="-17532"/>
            <a:ext cx="10546080" cy="67056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EJE TRANSVERSAL </a:t>
            </a:r>
          </a:p>
        </p:txBody>
      </p:sp>
      <p:sp>
        <p:nvSpPr>
          <p:cNvPr id="2" name="CuadroTexto 1">
            <a:extLst>
              <a:ext uri="{FF2B5EF4-FFF2-40B4-BE49-F238E27FC236}">
                <a16:creationId xmlns:a16="http://schemas.microsoft.com/office/drawing/2014/main" id="{9D8465FA-F7C4-8B4C-951A-A0F3C9F234D4}"/>
              </a:ext>
            </a:extLst>
          </p:cNvPr>
          <p:cNvSpPr txBox="1"/>
          <p:nvPr/>
        </p:nvSpPr>
        <p:spPr>
          <a:xfrm>
            <a:off x="120073" y="705197"/>
            <a:ext cx="11942618" cy="430887"/>
          </a:xfrm>
          <a:prstGeom prst="rect">
            <a:avLst/>
          </a:prstGeom>
          <a:solidFill>
            <a:schemeClr val="bg1"/>
          </a:solidFill>
        </p:spPr>
        <p:txBody>
          <a:bodyPr wrap="square" rtlCol="0">
            <a:spAutoFit/>
          </a:bodyPr>
          <a:lstStyle/>
          <a:p>
            <a:pPr algn="just"/>
            <a:endParaRPr kumimoji="0" lang="es-ES" sz="22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6E433889-898A-4381-808C-359B3C50E4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6318000"/>
            <a:ext cx="810000" cy="540000"/>
          </a:xfrm>
          <a:prstGeom prst="rect">
            <a:avLst/>
          </a:prstGeom>
        </p:spPr>
      </p:pic>
      <p:pic>
        <p:nvPicPr>
          <p:cNvPr id="7" name="Imagen 6">
            <a:extLst>
              <a:ext uri="{FF2B5EF4-FFF2-40B4-BE49-F238E27FC236}">
                <a16:creationId xmlns:a16="http://schemas.microsoft.com/office/drawing/2014/main" id="{95179C36-A081-41B5-87C2-CA4C83E5B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2582" y="5781963"/>
            <a:ext cx="1079417" cy="1111321"/>
          </a:xfrm>
          <a:prstGeom prst="rect">
            <a:avLst/>
          </a:prstGeom>
        </p:spPr>
      </p:pic>
      <p:sp>
        <p:nvSpPr>
          <p:cNvPr id="3" name="CuadroTexto 2"/>
          <p:cNvSpPr txBox="1"/>
          <p:nvPr/>
        </p:nvSpPr>
        <p:spPr>
          <a:xfrm>
            <a:off x="1162868" y="750506"/>
            <a:ext cx="10489422" cy="5509200"/>
          </a:xfrm>
          <a:prstGeom prst="rect">
            <a:avLst/>
          </a:prstGeom>
          <a:noFill/>
        </p:spPr>
        <p:txBody>
          <a:bodyPr wrap="square" rtlCol="0">
            <a:spAutoFit/>
          </a:bodyPr>
          <a:lstStyle/>
          <a:p>
            <a:pPr algn="just"/>
            <a:r>
              <a:rPr lang="es-ES" sz="2200" b="1" dirty="0">
                <a:latin typeface="Arial" panose="020B0604020202020204" pitchFamily="34" charset="0"/>
                <a:cs typeface="Arial" panose="020B0604020202020204" pitchFamily="34" charset="0"/>
              </a:rPr>
              <a:t>Fuentes de financiamiento.</a:t>
            </a: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En virtud de las diversas fuentes de financiamiento de cada institución, expondrá las que le apliquen.</a:t>
            </a: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Por ejemplo:</a:t>
            </a:r>
          </a:p>
          <a:p>
            <a:pPr algn="just"/>
            <a:endParaRPr lang="es-ES" sz="22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Recurso federal.</a:t>
            </a: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Recurso estatal.</a:t>
            </a: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Ingresos propios.</a:t>
            </a: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Padres de familia.</a:t>
            </a: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Patronatos.</a:t>
            </a: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Municipio.</a:t>
            </a: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Servicios tecnológicos.</a:t>
            </a: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Programas especiales (FAM, PADES, PFCE, CONACYT, </a:t>
            </a:r>
            <a:r>
              <a:rPr lang="es-ES" sz="2200" dirty="0" err="1">
                <a:latin typeface="Arial" panose="020B0604020202020204" pitchFamily="34" charset="0"/>
                <a:cs typeface="Arial" panose="020B0604020202020204" pitchFamily="34" charset="0"/>
              </a:rPr>
              <a:t>ProExEES</a:t>
            </a:r>
            <a:r>
              <a:rPr lang="es-ES" sz="2200" dirty="0">
                <a:latin typeface="Arial" panose="020B0604020202020204" pitchFamily="34" charset="0"/>
                <a:cs typeface="Arial" panose="020B0604020202020204" pitchFamily="34" charset="0"/>
              </a:rPr>
              <a:t>, etc.).</a:t>
            </a:r>
          </a:p>
          <a:p>
            <a:pPr marL="342900" indent="-342900" algn="just">
              <a:buFont typeface="Arial" panose="020B0604020202020204" pitchFamily="34" charset="0"/>
              <a:buChar char="•"/>
            </a:pPr>
            <a:r>
              <a:rPr lang="es-ES" sz="2200" dirty="0">
                <a:latin typeface="Arial" panose="020B0604020202020204" pitchFamily="34" charset="0"/>
                <a:cs typeface="Arial" panose="020B0604020202020204" pitchFamily="34" charset="0"/>
              </a:rPr>
              <a:t>Otros.</a:t>
            </a:r>
          </a:p>
        </p:txBody>
      </p:sp>
    </p:spTree>
    <p:extLst>
      <p:ext uri="{BB962C8B-B14F-4D97-AF65-F5344CB8AC3E}">
        <p14:creationId xmlns:p14="http://schemas.microsoft.com/office/powerpoint/2010/main" val="1712807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1E5D51-60CB-4B2A-9B7D-D9A21254C1C2}"/>
              </a:ext>
            </a:extLst>
          </p:cNvPr>
          <p:cNvSpPr/>
          <p:nvPr/>
        </p:nvSpPr>
        <p:spPr>
          <a:xfrm>
            <a:off x="818342" y="-17532"/>
            <a:ext cx="10546080" cy="67056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EJE TRANSVERSAL </a:t>
            </a:r>
          </a:p>
        </p:txBody>
      </p:sp>
      <p:sp>
        <p:nvSpPr>
          <p:cNvPr id="2" name="CuadroTexto 1">
            <a:extLst>
              <a:ext uri="{FF2B5EF4-FFF2-40B4-BE49-F238E27FC236}">
                <a16:creationId xmlns:a16="http://schemas.microsoft.com/office/drawing/2014/main" id="{9D8465FA-F7C4-8B4C-951A-A0F3C9F234D4}"/>
              </a:ext>
            </a:extLst>
          </p:cNvPr>
          <p:cNvSpPr txBox="1"/>
          <p:nvPr/>
        </p:nvSpPr>
        <p:spPr>
          <a:xfrm>
            <a:off x="120073" y="705197"/>
            <a:ext cx="11942618" cy="430887"/>
          </a:xfrm>
          <a:prstGeom prst="rect">
            <a:avLst/>
          </a:prstGeom>
          <a:solidFill>
            <a:schemeClr val="bg1"/>
          </a:solidFill>
        </p:spPr>
        <p:txBody>
          <a:bodyPr wrap="square" rtlCol="0">
            <a:spAutoFit/>
          </a:bodyPr>
          <a:lstStyle/>
          <a:p>
            <a:pPr algn="just"/>
            <a:endParaRPr kumimoji="0" lang="es-ES" sz="22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6E433889-898A-4381-808C-359B3C50E4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6318000"/>
            <a:ext cx="810000" cy="540000"/>
          </a:xfrm>
          <a:prstGeom prst="rect">
            <a:avLst/>
          </a:prstGeom>
        </p:spPr>
      </p:pic>
      <p:pic>
        <p:nvPicPr>
          <p:cNvPr id="7" name="Imagen 6">
            <a:extLst>
              <a:ext uri="{FF2B5EF4-FFF2-40B4-BE49-F238E27FC236}">
                <a16:creationId xmlns:a16="http://schemas.microsoft.com/office/drawing/2014/main" id="{95179C36-A081-41B5-87C2-CA4C83E5B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2582" y="5781963"/>
            <a:ext cx="1079417" cy="1111321"/>
          </a:xfrm>
          <a:prstGeom prst="rect">
            <a:avLst/>
          </a:prstGeom>
        </p:spPr>
      </p:pic>
      <p:sp>
        <p:nvSpPr>
          <p:cNvPr id="3" name="CuadroTexto 2"/>
          <p:cNvSpPr txBox="1"/>
          <p:nvPr/>
        </p:nvSpPr>
        <p:spPr>
          <a:xfrm>
            <a:off x="1040371" y="920640"/>
            <a:ext cx="10489422" cy="3139321"/>
          </a:xfrm>
          <a:prstGeom prst="rect">
            <a:avLst/>
          </a:prstGeom>
          <a:noFill/>
        </p:spPr>
        <p:txBody>
          <a:bodyPr wrap="square" rtlCol="0">
            <a:spAutoFit/>
          </a:bodyPr>
          <a:lstStyle/>
          <a:p>
            <a:pPr algn="just"/>
            <a:r>
              <a:rPr lang="es-ES" sz="2200" b="1" dirty="0">
                <a:latin typeface="Arial" panose="020B0604020202020204" pitchFamily="34" charset="0"/>
                <a:cs typeface="Arial" panose="020B0604020202020204" pitchFamily="34" charset="0"/>
              </a:rPr>
              <a:t>Distribución por capítulo.</a:t>
            </a: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Es importante mencionar que, del presupuesto asignado a las diferentes Instituciones, el mayor porcentaje es destinado para el capítulo 1000 (sueldos y prestaciones) que corresponde a nómina, mientras que el resto se distribuye entre los capítulos 2000, 3000, 4000, 5000, etc.</a:t>
            </a: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Cada institución expondrá la distribución presupuestal por capítulo que le corresponda con su respectivo porcentaje de acuerdo a la siguiente tabla:</a:t>
            </a:r>
          </a:p>
        </p:txBody>
      </p:sp>
      <p:graphicFrame>
        <p:nvGraphicFramePr>
          <p:cNvPr id="4" name="Tabla 3"/>
          <p:cNvGraphicFramePr>
            <a:graphicFrameLocks noGrp="1"/>
          </p:cNvGraphicFramePr>
          <p:nvPr>
            <p:extLst>
              <p:ext uri="{D42A27DB-BD31-4B8C-83A1-F6EECF244321}">
                <p14:modId xmlns:p14="http://schemas.microsoft.com/office/powerpoint/2010/main" val="3067342887"/>
              </p:ext>
            </p:extLst>
          </p:nvPr>
        </p:nvGraphicFramePr>
        <p:xfrm>
          <a:off x="2392533" y="4211326"/>
          <a:ext cx="7608718" cy="2194560"/>
        </p:xfrm>
        <a:graphic>
          <a:graphicData uri="http://schemas.openxmlformats.org/drawingml/2006/table">
            <a:tbl>
              <a:tblPr firstRow="1" bandRow="1">
                <a:tableStyleId>{5C22544A-7EE6-4342-B048-85BDC9FD1C3A}</a:tableStyleId>
              </a:tblPr>
              <a:tblGrid>
                <a:gridCol w="2536239">
                  <a:extLst>
                    <a:ext uri="{9D8B030D-6E8A-4147-A177-3AD203B41FA5}">
                      <a16:colId xmlns:a16="http://schemas.microsoft.com/office/drawing/2014/main" val="1113391995"/>
                    </a:ext>
                  </a:extLst>
                </a:gridCol>
                <a:gridCol w="3621844">
                  <a:extLst>
                    <a:ext uri="{9D8B030D-6E8A-4147-A177-3AD203B41FA5}">
                      <a16:colId xmlns:a16="http://schemas.microsoft.com/office/drawing/2014/main" val="2533736960"/>
                    </a:ext>
                  </a:extLst>
                </a:gridCol>
                <a:gridCol w="1450635">
                  <a:extLst>
                    <a:ext uri="{9D8B030D-6E8A-4147-A177-3AD203B41FA5}">
                      <a16:colId xmlns:a16="http://schemas.microsoft.com/office/drawing/2014/main" val="2458504739"/>
                    </a:ext>
                  </a:extLst>
                </a:gridCol>
              </a:tblGrid>
              <a:tr h="280840">
                <a:tc>
                  <a:txBody>
                    <a:bodyPr/>
                    <a:lstStyle/>
                    <a:p>
                      <a:pPr algn="ctr"/>
                      <a:r>
                        <a:rPr lang="es-ES" dirty="0"/>
                        <a:t>Capítulo</a:t>
                      </a:r>
                      <a:endParaRPr lang="es-MX" dirty="0"/>
                    </a:p>
                  </a:txBody>
                  <a:tcPr/>
                </a:tc>
                <a:tc>
                  <a:txBody>
                    <a:bodyPr/>
                    <a:lstStyle/>
                    <a:p>
                      <a:pPr algn="ctr"/>
                      <a:r>
                        <a:rPr lang="es-ES" dirty="0"/>
                        <a:t>Monto</a:t>
                      </a:r>
                      <a:endParaRPr lang="es-MX" dirty="0"/>
                    </a:p>
                  </a:txBody>
                  <a:tcPr/>
                </a:tc>
                <a:tc>
                  <a:txBody>
                    <a:bodyPr/>
                    <a:lstStyle/>
                    <a:p>
                      <a:pPr algn="ctr"/>
                      <a:r>
                        <a:rPr lang="es-ES" dirty="0"/>
                        <a:t>Porcentaje</a:t>
                      </a:r>
                      <a:endParaRPr lang="es-MX" dirty="0"/>
                    </a:p>
                  </a:txBody>
                  <a:tcPr/>
                </a:tc>
                <a:extLst>
                  <a:ext uri="{0D108BD9-81ED-4DB2-BD59-A6C34878D82A}">
                    <a16:rowId xmlns:a16="http://schemas.microsoft.com/office/drawing/2014/main" val="241984357"/>
                  </a:ext>
                </a:extLst>
              </a:tr>
              <a:tr h="280840">
                <a:tc>
                  <a:txBody>
                    <a:bodyPr/>
                    <a:lstStyle/>
                    <a:p>
                      <a:pPr algn="ctr"/>
                      <a:r>
                        <a:rPr lang="es-ES" dirty="0"/>
                        <a:t>1000</a:t>
                      </a:r>
                      <a:endParaRPr lang="es-MX" dirty="0"/>
                    </a:p>
                  </a:txBody>
                  <a:tcPr/>
                </a:tc>
                <a:tc>
                  <a:txBody>
                    <a:bodyPr/>
                    <a:lstStyle/>
                    <a:p>
                      <a:endParaRPr lang="es-MX" dirty="0"/>
                    </a:p>
                  </a:txBody>
                  <a:tcPr/>
                </a:tc>
                <a:tc>
                  <a:txBody>
                    <a:bodyPr/>
                    <a:lstStyle/>
                    <a:p>
                      <a:endParaRPr lang="es-MX"/>
                    </a:p>
                  </a:txBody>
                  <a:tcPr/>
                </a:tc>
                <a:extLst>
                  <a:ext uri="{0D108BD9-81ED-4DB2-BD59-A6C34878D82A}">
                    <a16:rowId xmlns:a16="http://schemas.microsoft.com/office/drawing/2014/main" val="1531034182"/>
                  </a:ext>
                </a:extLst>
              </a:tr>
              <a:tr h="280840">
                <a:tc>
                  <a:txBody>
                    <a:bodyPr/>
                    <a:lstStyle/>
                    <a:p>
                      <a:pPr algn="ctr"/>
                      <a:r>
                        <a:rPr lang="es-ES" dirty="0"/>
                        <a:t>2000</a:t>
                      </a:r>
                      <a:endParaRPr lang="es-MX" dirty="0"/>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3140628567"/>
                  </a:ext>
                </a:extLst>
              </a:tr>
              <a:tr h="280840">
                <a:tc>
                  <a:txBody>
                    <a:bodyPr/>
                    <a:lstStyle/>
                    <a:p>
                      <a:pPr algn="ctr"/>
                      <a:r>
                        <a:rPr lang="es-ES" dirty="0"/>
                        <a:t>3000</a:t>
                      </a:r>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178184912"/>
                  </a:ext>
                </a:extLst>
              </a:tr>
              <a:tr h="280840">
                <a:tc>
                  <a:txBody>
                    <a:bodyPr/>
                    <a:lstStyle/>
                    <a:p>
                      <a:pPr algn="ctr"/>
                      <a:r>
                        <a:rPr lang="es-ES" dirty="0"/>
                        <a:t>4000</a:t>
                      </a:r>
                      <a:endParaRPr lang="es-MX"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1986958005"/>
                  </a:ext>
                </a:extLst>
              </a:tr>
              <a:tr h="280840">
                <a:tc>
                  <a:txBody>
                    <a:bodyPr/>
                    <a:lstStyle/>
                    <a:p>
                      <a:pPr algn="ctr"/>
                      <a:r>
                        <a:rPr lang="es-ES" dirty="0"/>
                        <a:t>5000</a:t>
                      </a:r>
                      <a:endParaRPr lang="es-MX" dirty="0"/>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882539247"/>
                  </a:ext>
                </a:extLst>
              </a:tr>
            </a:tbl>
          </a:graphicData>
        </a:graphic>
      </p:graphicFrame>
    </p:spTree>
    <p:extLst>
      <p:ext uri="{BB962C8B-B14F-4D97-AF65-F5344CB8AC3E}">
        <p14:creationId xmlns:p14="http://schemas.microsoft.com/office/powerpoint/2010/main" val="4227417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1E5D51-60CB-4B2A-9B7D-D9A21254C1C2}"/>
              </a:ext>
            </a:extLst>
          </p:cNvPr>
          <p:cNvSpPr/>
          <p:nvPr/>
        </p:nvSpPr>
        <p:spPr>
          <a:xfrm>
            <a:off x="818342" y="-17532"/>
            <a:ext cx="10546080" cy="67056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EJE TRANSVERSAL </a:t>
            </a:r>
          </a:p>
        </p:txBody>
      </p:sp>
      <p:sp>
        <p:nvSpPr>
          <p:cNvPr id="2" name="CuadroTexto 1">
            <a:extLst>
              <a:ext uri="{FF2B5EF4-FFF2-40B4-BE49-F238E27FC236}">
                <a16:creationId xmlns:a16="http://schemas.microsoft.com/office/drawing/2014/main" id="{9D8465FA-F7C4-8B4C-951A-A0F3C9F234D4}"/>
              </a:ext>
            </a:extLst>
          </p:cNvPr>
          <p:cNvSpPr txBox="1"/>
          <p:nvPr/>
        </p:nvSpPr>
        <p:spPr>
          <a:xfrm>
            <a:off x="120073" y="705197"/>
            <a:ext cx="11942618" cy="430887"/>
          </a:xfrm>
          <a:prstGeom prst="rect">
            <a:avLst/>
          </a:prstGeom>
          <a:solidFill>
            <a:schemeClr val="bg1"/>
          </a:solidFill>
        </p:spPr>
        <p:txBody>
          <a:bodyPr wrap="square" rtlCol="0">
            <a:spAutoFit/>
          </a:bodyPr>
          <a:lstStyle/>
          <a:p>
            <a:pPr algn="just"/>
            <a:endParaRPr kumimoji="0" lang="es-ES" sz="2200" b="0"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6E433889-898A-4381-808C-359B3C50E4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0" y="6318000"/>
            <a:ext cx="810000" cy="540000"/>
          </a:xfrm>
          <a:prstGeom prst="rect">
            <a:avLst/>
          </a:prstGeom>
        </p:spPr>
      </p:pic>
      <p:pic>
        <p:nvPicPr>
          <p:cNvPr id="7" name="Imagen 6">
            <a:extLst>
              <a:ext uri="{FF2B5EF4-FFF2-40B4-BE49-F238E27FC236}">
                <a16:creationId xmlns:a16="http://schemas.microsoft.com/office/drawing/2014/main" id="{95179C36-A081-41B5-87C2-CA4C83E5B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12582" y="5781963"/>
            <a:ext cx="1079417" cy="1111321"/>
          </a:xfrm>
          <a:prstGeom prst="rect">
            <a:avLst/>
          </a:prstGeom>
        </p:spPr>
      </p:pic>
      <p:sp>
        <p:nvSpPr>
          <p:cNvPr id="3" name="CuadroTexto 2"/>
          <p:cNvSpPr txBox="1"/>
          <p:nvPr/>
        </p:nvSpPr>
        <p:spPr>
          <a:xfrm>
            <a:off x="810000" y="1020813"/>
            <a:ext cx="10489422" cy="3139321"/>
          </a:xfrm>
          <a:prstGeom prst="rect">
            <a:avLst/>
          </a:prstGeom>
          <a:noFill/>
        </p:spPr>
        <p:txBody>
          <a:bodyPr wrap="square" rtlCol="0">
            <a:spAutoFit/>
          </a:bodyPr>
          <a:lstStyle/>
          <a:p>
            <a:r>
              <a:rPr lang="es-ES" sz="2200" dirty="0">
                <a:latin typeface="Arial" panose="020B0604020202020204" pitchFamily="34" charset="0"/>
                <a:cs typeface="Arial" panose="020B0604020202020204" pitchFamily="34" charset="0"/>
              </a:rPr>
              <a:t> </a:t>
            </a:r>
            <a:r>
              <a:rPr lang="es-ES" sz="2200" b="1" dirty="0">
                <a:latin typeface="Arial" panose="020B0604020202020204" pitchFamily="34" charset="0"/>
                <a:cs typeface="Arial" panose="020B0604020202020204" pitchFamily="34" charset="0"/>
              </a:rPr>
              <a:t>Trabajo colaborativo e incluyente.</a:t>
            </a:r>
            <a:endParaRPr lang="es-MX" sz="2200" b="1" dirty="0">
              <a:latin typeface="Arial" panose="020B0604020202020204" pitchFamily="34" charset="0"/>
              <a:cs typeface="Arial" panose="020B0604020202020204" pitchFamily="34" charset="0"/>
            </a:endParaRPr>
          </a:p>
          <a:p>
            <a:pPr algn="just"/>
            <a:endParaRPr lang="es-ES" sz="2200" dirty="0">
              <a:latin typeface="Arial" panose="020B0604020202020204" pitchFamily="34" charset="0"/>
              <a:cs typeface="Arial" panose="020B0604020202020204" pitchFamily="34" charset="0"/>
            </a:endParaRPr>
          </a:p>
          <a:p>
            <a:pPr algn="just"/>
            <a:r>
              <a:rPr lang="es-ES" sz="2200" dirty="0">
                <a:latin typeface="Arial" panose="020B0604020202020204" pitchFamily="34" charset="0"/>
                <a:cs typeface="Arial" panose="020B0604020202020204" pitchFamily="34" charset="0"/>
              </a:rPr>
              <a:t>El presupuesto se integra principalmente a través del Programa Operativo Anual (POA), sin embargo, se requiere de una mayor participación del personal para la integración de necesidades de cada una de las Instituciones, por lo que es de gran interés de la Subsecretaría de Educación Media Superior y Superior (</a:t>
            </a:r>
            <a:r>
              <a:rPr lang="es-ES" sz="2200" dirty="0" err="1">
                <a:latin typeface="Arial" panose="020B0604020202020204" pitchFamily="34" charset="0"/>
                <a:cs typeface="Arial" panose="020B0604020202020204" pitchFamily="34" charset="0"/>
              </a:rPr>
              <a:t>SEMSyS</a:t>
            </a:r>
            <a:r>
              <a:rPr lang="es-ES" sz="2200" dirty="0">
                <a:latin typeface="Arial" panose="020B0604020202020204" pitchFamily="34" charset="0"/>
                <a:cs typeface="Arial" panose="020B0604020202020204" pitchFamily="34" charset="0"/>
              </a:rPr>
              <a:t>) conocer las necesidades identificadas y priorizadas por el colectivo que integra en el Consejo Técnico de cada Institución Educativa, para lo cual se creó la Plataforma </a:t>
            </a:r>
            <a:r>
              <a:rPr lang="es-ES" sz="2200" dirty="0" err="1">
                <a:latin typeface="Arial" panose="020B0604020202020204" pitchFamily="34" charset="0"/>
                <a:cs typeface="Arial" panose="020B0604020202020204" pitchFamily="34" charset="0"/>
              </a:rPr>
              <a:t>CTEIncluye</a:t>
            </a:r>
            <a:r>
              <a:rPr lang="es-ES" sz="2200" dirty="0">
                <a:latin typeface="Arial" panose="020B0604020202020204" pitchFamily="34" charset="0"/>
                <a:cs typeface="Arial" panose="020B0604020202020204" pitchFamily="34" charset="0"/>
              </a:rPr>
              <a:t>.</a:t>
            </a:r>
            <a:endParaRPr lang="es-MX" sz="2200" dirty="0">
              <a:latin typeface="Arial" panose="020B0604020202020204" pitchFamily="34" charset="0"/>
              <a:cs typeface="Arial" panose="020B0604020202020204" pitchFamily="34" charset="0"/>
            </a:endParaRPr>
          </a:p>
        </p:txBody>
      </p:sp>
      <p:pic>
        <p:nvPicPr>
          <p:cNvPr id="2052" name="Picture 4" descr="Trabajo colaborativo - Wikipedia, la enciclopedia lib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044862"/>
            <a:ext cx="2419350" cy="2419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429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2754</TotalTime>
  <Words>576</Words>
  <Application>Microsoft Office PowerPoint</Application>
  <PresentationFormat>Panorámica</PresentationFormat>
  <Paragraphs>61</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MAURICIO alonso uribe</dc:creator>
  <cp:lastModifiedBy>Juan José Pérez</cp:lastModifiedBy>
  <cp:revision>89</cp:revision>
  <dcterms:created xsi:type="dcterms:W3CDTF">2022-04-05T01:57:32Z</dcterms:created>
  <dcterms:modified xsi:type="dcterms:W3CDTF">2022-06-23T01:17:31Z</dcterms:modified>
</cp:coreProperties>
</file>